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3" r:id="rId3"/>
    <p:sldId id="257" r:id="rId4"/>
    <p:sldId id="260" r:id="rId5"/>
    <p:sldId id="266" r:id="rId6"/>
    <p:sldId id="258" r:id="rId7"/>
    <p:sldId id="277" r:id="rId8"/>
    <p:sldId id="276" r:id="rId9"/>
    <p:sldId id="269" r:id="rId10"/>
    <p:sldId id="270" r:id="rId11"/>
    <p:sldId id="278" r:id="rId12"/>
    <p:sldId id="261" r:id="rId13"/>
    <p:sldId id="267" r:id="rId14"/>
    <p:sldId id="272" r:id="rId15"/>
    <p:sldId id="279" r:id="rId16"/>
    <p:sldId id="280" r:id="rId17"/>
    <p:sldId id="281" r:id="rId18"/>
    <p:sldId id="282" r:id="rId19"/>
    <p:sldId id="283" r:id="rId20"/>
    <p:sldId id="286" r:id="rId21"/>
    <p:sldId id="284" r:id="rId22"/>
    <p:sldId id="28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68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6" d="100"/>
          <a:sy n="86" d="100"/>
        </p:scale>
        <p:origin x="4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5511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5897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7657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5023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13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37969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79358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297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52981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6512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803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0301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4871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1840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8383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9184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7A1B-AE04-43ED-82F9-A39E5B1DDCE5}" type="datetimeFigureOut">
              <a:rPr lang="es-PR" smtClean="0"/>
              <a:t>05/09/2016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A73C17-AD8D-456C-949B-7662C9537FD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8318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9753" y="2288155"/>
            <a:ext cx="9839268" cy="1646302"/>
          </a:xfrm>
        </p:spPr>
        <p:txBody>
          <a:bodyPr/>
          <a:lstStyle/>
          <a:p>
            <a:r>
              <a:rPr lang="es-PR" b="1" dirty="0"/>
              <a:t>Nutrición y Actividad Física; </a:t>
            </a:r>
            <a:r>
              <a:rPr lang="es-PR" dirty="0"/>
              <a:t>Mitos y Verdades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PR" sz="2000" dirty="0"/>
              <a:t>Claudia Jaime</a:t>
            </a:r>
          </a:p>
          <a:p>
            <a:r>
              <a:rPr lang="es-PR" sz="2000" dirty="0"/>
              <a:t>Jorge Cosme</a:t>
            </a:r>
          </a:p>
          <a:p>
            <a:r>
              <a:rPr lang="es-PR" sz="2000" dirty="0"/>
              <a:t>9 de mayo de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4792783"/>
            <a:ext cx="3491135" cy="16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6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99" y="904008"/>
            <a:ext cx="5192568" cy="56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6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79" y="49876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PR" sz="4400" dirty="0"/>
              <a:t>Resultados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60" y="1385558"/>
            <a:ext cx="7011956" cy="50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4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R" sz="6000" dirty="0"/>
              <a:t>Mito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2634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dirty="0"/>
              <a:t>Comer pasta la noche antes de una carrera</a:t>
            </a:r>
            <a:endParaRPr lang="es-PR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883" y="4599709"/>
            <a:ext cx="2728095" cy="190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1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64" y="737348"/>
            <a:ext cx="7928264" cy="49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57" y="678180"/>
            <a:ext cx="58007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3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Mito 4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8829"/>
            <a:ext cx="8596668" cy="4672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R" sz="5400" dirty="0" smtClean="0"/>
              <a:t>Consumo </a:t>
            </a:r>
            <a:r>
              <a:rPr lang="es-PR" sz="5400" dirty="0"/>
              <a:t>excesivo de proteínas afecta </a:t>
            </a:r>
            <a:r>
              <a:rPr lang="es-PR" sz="5400" dirty="0" smtClean="0"/>
              <a:t>la </a:t>
            </a:r>
            <a:r>
              <a:rPr lang="es-PR" sz="5400" dirty="0"/>
              <a:t>función renal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87" y="4084320"/>
            <a:ext cx="4023362" cy="25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0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En una revisión de </a:t>
            </a:r>
            <a:r>
              <a:rPr lang="es-PR" i="1" dirty="0" err="1" smtClean="0"/>
              <a:t>Journal</a:t>
            </a:r>
            <a:r>
              <a:rPr lang="es-PR" i="1" dirty="0" smtClean="0"/>
              <a:t> of </a:t>
            </a:r>
            <a:r>
              <a:rPr lang="es-PR" i="1" dirty="0" err="1" smtClean="0"/>
              <a:t>Sports</a:t>
            </a:r>
            <a:r>
              <a:rPr lang="es-PR" i="1" dirty="0" smtClean="0"/>
              <a:t> Medicine</a:t>
            </a:r>
            <a:r>
              <a:rPr lang="es-PR" dirty="0" smtClean="0"/>
              <a:t> (2014)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sz="2000" dirty="0"/>
              <a:t>Hay evidencia clara de que el alto consumo de proteína por pacientes renales contribuye al deterioro de la función </a:t>
            </a:r>
            <a:r>
              <a:rPr lang="es-PR" sz="2000" dirty="0" smtClean="0"/>
              <a:t>renal</a:t>
            </a:r>
          </a:p>
          <a:p>
            <a:endParaRPr lang="es-PR" sz="2000" dirty="0"/>
          </a:p>
          <a:p>
            <a:r>
              <a:rPr lang="es-PR" sz="2000" dirty="0"/>
              <a:t>Estos pacientes se benefician de una dieta restringida en </a:t>
            </a:r>
            <a:r>
              <a:rPr lang="es-PR" sz="2000" dirty="0" smtClean="0"/>
              <a:t>proteínas</a:t>
            </a:r>
          </a:p>
          <a:p>
            <a:endParaRPr lang="es-PR" sz="2000" dirty="0"/>
          </a:p>
          <a:p>
            <a:r>
              <a:rPr lang="es-PR" sz="2000" dirty="0"/>
              <a:t>Sin embargo, no podemos asumir que: </a:t>
            </a:r>
            <a:endParaRPr lang="es-PR" sz="2000" dirty="0" smtClean="0"/>
          </a:p>
          <a:p>
            <a:pPr lvl="1"/>
            <a:r>
              <a:rPr lang="es-PR" sz="1800" dirty="0"/>
              <a:t>S</a:t>
            </a:r>
            <a:r>
              <a:rPr lang="es-PR" sz="1800" dirty="0" smtClean="0"/>
              <a:t>i las </a:t>
            </a:r>
            <a:r>
              <a:rPr lang="es-PR" sz="1800" dirty="0"/>
              <a:t>personas con problemas renales se </a:t>
            </a:r>
            <a:r>
              <a:rPr lang="es-PR" sz="1800" dirty="0" smtClean="0"/>
              <a:t>benefician </a:t>
            </a:r>
            <a:r>
              <a:rPr lang="es-PR" sz="1800" dirty="0"/>
              <a:t>de una dieta baja en proteínas, entonces los atletas con función renal saludable que consumen altos niveles de proteína en su </a:t>
            </a:r>
            <a:r>
              <a:rPr lang="es-PR" sz="1800" dirty="0" smtClean="0"/>
              <a:t>dieta, </a:t>
            </a:r>
            <a:r>
              <a:rPr lang="es-PR" sz="1800" dirty="0"/>
              <a:t>tendrán una función renal afectada</a:t>
            </a:r>
          </a:p>
          <a:p>
            <a:endParaRPr lang="es-PR" sz="2000" dirty="0" smtClean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69696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Informe de la </a:t>
            </a:r>
            <a:r>
              <a:rPr lang="es-PR" i="1" dirty="0" smtClean="0"/>
              <a:t>OMS</a:t>
            </a:r>
            <a:r>
              <a:rPr lang="es-PR" dirty="0" smtClean="0"/>
              <a:t> sobre los requerimientos de proteína (2007)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400" dirty="0"/>
              <a:t>S</a:t>
            </a:r>
            <a:r>
              <a:rPr lang="es-PR" sz="2400" dirty="0" smtClean="0"/>
              <a:t>e </a:t>
            </a:r>
            <a:r>
              <a:rPr lang="es-PR" sz="2400" dirty="0"/>
              <a:t>establece que la limitación </a:t>
            </a:r>
            <a:r>
              <a:rPr lang="es-PR" sz="2400" dirty="0" smtClean="0"/>
              <a:t>del consumo </a:t>
            </a:r>
            <a:r>
              <a:rPr lang="es-PR" sz="2400" dirty="0"/>
              <a:t>proteínas solo es justificable bajo la sospecha de que el paciente pueda </a:t>
            </a:r>
            <a:r>
              <a:rPr lang="es-PR" sz="2400" dirty="0" smtClean="0"/>
              <a:t>desarrollar</a:t>
            </a:r>
          </a:p>
          <a:p>
            <a:pPr lvl="1"/>
            <a:r>
              <a:rPr lang="es-PR" sz="1800" dirty="0"/>
              <a:t>D</a:t>
            </a:r>
            <a:r>
              <a:rPr lang="es-PR" sz="1800" dirty="0" smtClean="0"/>
              <a:t>iabetes</a:t>
            </a:r>
          </a:p>
          <a:p>
            <a:pPr lvl="1"/>
            <a:r>
              <a:rPr lang="es-PR" sz="1800" dirty="0" smtClean="0"/>
              <a:t>Hipertensión</a:t>
            </a:r>
          </a:p>
          <a:p>
            <a:pPr lvl="1"/>
            <a:r>
              <a:rPr lang="es-PR" sz="1800" dirty="0"/>
              <a:t>E</a:t>
            </a:r>
            <a:r>
              <a:rPr lang="es-PR" sz="1800" dirty="0" smtClean="0"/>
              <a:t>nfermedad </a:t>
            </a:r>
            <a:r>
              <a:rPr lang="es-PR" sz="1800" dirty="0"/>
              <a:t>de riñón </a:t>
            </a:r>
            <a:r>
              <a:rPr lang="es-PR" sz="1800" dirty="0" err="1" smtClean="0"/>
              <a:t>polyquistica</a:t>
            </a:r>
            <a:r>
              <a:rPr lang="es-PR" sz="1800" dirty="0" smtClean="0"/>
              <a:t> </a:t>
            </a:r>
            <a:endParaRPr lang="es-PR" sz="1800" dirty="0"/>
          </a:p>
        </p:txBody>
      </p:sp>
    </p:spTree>
    <p:extLst>
      <p:ext uri="{BB962C8B-B14F-4D97-AF65-F5344CB8AC3E}">
        <p14:creationId xmlns:p14="http://schemas.microsoft.com/office/powerpoint/2010/main" val="69563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</a:t>
            </a:r>
            <a:r>
              <a:rPr lang="es-PR" dirty="0" smtClean="0"/>
              <a:t>evisión </a:t>
            </a:r>
            <a:r>
              <a:rPr lang="es-PR" dirty="0"/>
              <a:t>del </a:t>
            </a:r>
            <a:r>
              <a:rPr lang="es-PR" i="1" dirty="0" err="1"/>
              <a:t>Journal</a:t>
            </a:r>
            <a:r>
              <a:rPr lang="es-PR" i="1" dirty="0"/>
              <a:t> of </a:t>
            </a:r>
            <a:r>
              <a:rPr lang="es-PR" i="1" dirty="0" err="1"/>
              <a:t>the</a:t>
            </a:r>
            <a:r>
              <a:rPr lang="es-PR" i="1" dirty="0"/>
              <a:t> International </a:t>
            </a:r>
            <a:r>
              <a:rPr lang="es-PR" i="1" dirty="0" err="1"/>
              <a:t>Society</a:t>
            </a:r>
            <a:r>
              <a:rPr lang="es-PR" i="1" dirty="0"/>
              <a:t> of </a:t>
            </a:r>
            <a:r>
              <a:rPr lang="es-PR" i="1" dirty="0" err="1"/>
              <a:t>Sports</a:t>
            </a:r>
            <a:r>
              <a:rPr lang="es-PR" i="1" dirty="0"/>
              <a:t> </a:t>
            </a:r>
            <a:r>
              <a:rPr lang="es-PR" i="1" dirty="0" err="1"/>
              <a:t>Nutriton</a:t>
            </a:r>
            <a:r>
              <a:rPr lang="es-PR" i="1" dirty="0"/>
              <a:t> </a:t>
            </a:r>
            <a:r>
              <a:rPr lang="es-PR" dirty="0" smtClean="0"/>
              <a:t>(2009)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000" dirty="0"/>
              <a:t>S</a:t>
            </a:r>
            <a:r>
              <a:rPr lang="es-PR" sz="2000" dirty="0" smtClean="0"/>
              <a:t>e </a:t>
            </a:r>
            <a:r>
              <a:rPr lang="es-PR" sz="2000" dirty="0"/>
              <a:t>establece que no hay mucha congruencia entre lo que se </a:t>
            </a:r>
            <a:r>
              <a:rPr lang="es-PR" sz="2000" dirty="0" smtClean="0"/>
              <a:t>aconseja </a:t>
            </a:r>
            <a:r>
              <a:rPr lang="es-PR" sz="2000" dirty="0"/>
              <a:t>a los </a:t>
            </a:r>
            <a:r>
              <a:rPr lang="es-PR" sz="2000" dirty="0" smtClean="0"/>
              <a:t>atletas </a:t>
            </a:r>
            <a:r>
              <a:rPr lang="es-PR" sz="2000" dirty="0"/>
              <a:t>y la escaza evidencia científica que existe sobre el </a:t>
            </a:r>
            <a:r>
              <a:rPr lang="es-PR" sz="2000" dirty="0" smtClean="0"/>
              <a:t>tema</a:t>
            </a:r>
          </a:p>
          <a:p>
            <a:endParaRPr lang="es-PR" sz="2000" dirty="0"/>
          </a:p>
          <a:p>
            <a:r>
              <a:rPr lang="es-PR" sz="2000" dirty="0"/>
              <a:t>Hay datos positivos y negativos basados en la población </a:t>
            </a:r>
            <a:r>
              <a:rPr lang="es-PR" sz="2000" dirty="0" smtClean="0"/>
              <a:t>general, </a:t>
            </a:r>
            <a:r>
              <a:rPr lang="es-PR" sz="2000" dirty="0"/>
              <a:t>pero no existe evidencia amplia en la población </a:t>
            </a:r>
            <a:r>
              <a:rPr lang="es-PR" sz="2000" dirty="0" smtClean="0"/>
              <a:t>atlética</a:t>
            </a:r>
          </a:p>
          <a:p>
            <a:pPr marL="0" indent="0">
              <a:buNone/>
            </a:pPr>
            <a:endParaRPr lang="es-PR" sz="2000" dirty="0"/>
          </a:p>
          <a:p>
            <a:r>
              <a:rPr lang="es-PR" sz="2000" dirty="0"/>
              <a:t>M</a:t>
            </a:r>
            <a:r>
              <a:rPr lang="es-PR" sz="2000" dirty="0" smtClean="0"/>
              <a:t>enciona </a:t>
            </a:r>
            <a:r>
              <a:rPr lang="es-PR" sz="2000" dirty="0"/>
              <a:t>que las preocupaciones existentes no están bien fundamentadas para atletas </a:t>
            </a:r>
            <a:r>
              <a:rPr lang="es-PR" sz="2000" dirty="0" smtClean="0"/>
              <a:t>saludables</a:t>
            </a:r>
          </a:p>
          <a:p>
            <a:pPr marL="0" indent="0">
              <a:buNone/>
            </a:pPr>
            <a:endParaRPr lang="es-PR" sz="2000" dirty="0" smtClean="0"/>
          </a:p>
          <a:p>
            <a:r>
              <a:rPr lang="es-PR" sz="2000" dirty="0"/>
              <a:t>S</a:t>
            </a:r>
            <a:r>
              <a:rPr lang="es-PR" sz="2000" dirty="0" smtClean="0"/>
              <a:t>in embargo, no niegan que exista </a:t>
            </a:r>
            <a:r>
              <a:rPr lang="es-PR" sz="2000" dirty="0"/>
              <a:t>peligro alguno</a:t>
            </a:r>
          </a:p>
        </p:txBody>
      </p:sp>
    </p:spTree>
    <p:extLst>
      <p:ext uri="{BB962C8B-B14F-4D97-AF65-F5344CB8AC3E}">
        <p14:creationId xmlns:p14="http://schemas.microsoft.com/office/powerpoint/2010/main" val="2143302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3000" dirty="0" smtClean="0"/>
              <a:t>En un estudio del </a:t>
            </a:r>
            <a:r>
              <a:rPr lang="es-PR" sz="3000" i="1" dirty="0" err="1"/>
              <a:t>Journal</a:t>
            </a:r>
            <a:r>
              <a:rPr lang="es-PR" sz="3000" i="1" dirty="0"/>
              <a:t> of </a:t>
            </a:r>
            <a:r>
              <a:rPr lang="es-PR" sz="3000" i="1" dirty="0" err="1"/>
              <a:t>the</a:t>
            </a:r>
            <a:r>
              <a:rPr lang="es-PR" sz="3000" i="1" dirty="0"/>
              <a:t> International </a:t>
            </a:r>
            <a:r>
              <a:rPr lang="es-PR" sz="3000" i="1" dirty="0" err="1"/>
              <a:t>Society</a:t>
            </a:r>
            <a:r>
              <a:rPr lang="es-PR" sz="3000" i="1" dirty="0"/>
              <a:t> of </a:t>
            </a:r>
            <a:r>
              <a:rPr lang="es-PR" sz="3000" i="1" dirty="0" err="1"/>
              <a:t>Sports</a:t>
            </a:r>
            <a:r>
              <a:rPr lang="es-PR" sz="3000" i="1" dirty="0"/>
              <a:t> </a:t>
            </a:r>
            <a:r>
              <a:rPr lang="es-PR" sz="3000" i="1" dirty="0" err="1"/>
              <a:t>Nutriton</a:t>
            </a:r>
            <a:r>
              <a:rPr lang="es-PR" sz="3000" i="1" dirty="0"/>
              <a:t> </a:t>
            </a:r>
            <a:r>
              <a:rPr lang="es-PR" sz="3000" dirty="0" smtClean="0"/>
              <a:t>(2016)</a:t>
            </a:r>
            <a:endParaRPr lang="es-P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000" dirty="0" smtClean="0"/>
              <a:t>“Crossover </a:t>
            </a:r>
            <a:r>
              <a:rPr lang="es-PR" sz="2000" dirty="0" err="1" smtClean="0"/>
              <a:t>trail</a:t>
            </a:r>
            <a:r>
              <a:rPr lang="es-PR" sz="2000" dirty="0" smtClean="0"/>
              <a:t>” </a:t>
            </a:r>
            <a:r>
              <a:rPr lang="es-PR" sz="2000" dirty="0"/>
              <a:t>sobre el efecto en la salud y composición corporal de la ingesta elevada de proteína en hombres que realizan ejercicio de </a:t>
            </a:r>
            <a:r>
              <a:rPr lang="es-PR" sz="2000" dirty="0" smtClean="0"/>
              <a:t>resistencia</a:t>
            </a:r>
            <a:endParaRPr lang="es-PR" sz="2000" dirty="0"/>
          </a:p>
          <a:p>
            <a:endParaRPr lang="es-PR" sz="2000" dirty="0" smtClean="0"/>
          </a:p>
          <a:p>
            <a:r>
              <a:rPr lang="es-PR" sz="2000" dirty="0"/>
              <a:t>E</a:t>
            </a:r>
            <a:r>
              <a:rPr lang="es-PR" sz="2000" dirty="0" smtClean="0"/>
              <a:t>l </a:t>
            </a:r>
            <a:r>
              <a:rPr lang="es-PR" sz="2000" dirty="0"/>
              <a:t>consumo </a:t>
            </a:r>
            <a:r>
              <a:rPr lang="es-PR" sz="2000" dirty="0" smtClean="0"/>
              <a:t>elevado </a:t>
            </a:r>
            <a:r>
              <a:rPr lang="es-PR" sz="2000" dirty="0"/>
              <a:t>de proteína entiéndase </a:t>
            </a:r>
            <a:r>
              <a:rPr lang="es-PR" sz="2000" b="1" dirty="0"/>
              <a:t>483%</a:t>
            </a:r>
            <a:r>
              <a:rPr lang="es-PR" sz="2000" dirty="0"/>
              <a:t> a </a:t>
            </a:r>
            <a:r>
              <a:rPr lang="es-PR" sz="2000" b="1" dirty="0"/>
              <a:t>724%</a:t>
            </a:r>
            <a:r>
              <a:rPr lang="es-PR" sz="2000" dirty="0"/>
              <a:t> del </a:t>
            </a:r>
            <a:r>
              <a:rPr lang="es-PR" sz="2000" dirty="0" smtClean="0"/>
              <a:t>RDA, </a:t>
            </a:r>
            <a:r>
              <a:rPr lang="es-PR" sz="2000" dirty="0"/>
              <a:t>diariamente por 4 meses no tuvo efecto alguno en los niveles de función renal de los </a:t>
            </a:r>
            <a:r>
              <a:rPr lang="es-PR" sz="2000" dirty="0" smtClean="0"/>
              <a:t>individuos</a:t>
            </a:r>
          </a:p>
          <a:p>
            <a:endParaRPr lang="es-PR" sz="2000" dirty="0"/>
          </a:p>
          <a:p>
            <a:pPr lvl="0"/>
            <a:r>
              <a:rPr lang="es-PR" sz="2000" dirty="0"/>
              <a:t>Este es el primer estudio en donde la elevación del consumo de proteínas cuatro veces por encima del RDA no muestra efectos nocivos a la </a:t>
            </a:r>
            <a:r>
              <a:rPr lang="es-PR" sz="2000" dirty="0" smtClean="0"/>
              <a:t>salud  </a:t>
            </a:r>
            <a:endParaRPr lang="es-PR" sz="2000" dirty="0"/>
          </a:p>
          <a:p>
            <a:pPr marL="0" indent="0">
              <a:buNone/>
            </a:pP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4118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R" sz="4800" dirty="0"/>
              <a:t>Conceptos Generales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89840"/>
          </a:xfrm>
        </p:spPr>
        <p:txBody>
          <a:bodyPr>
            <a:normAutofit lnSpcReduction="10000"/>
          </a:bodyPr>
          <a:lstStyle/>
          <a:p>
            <a:r>
              <a:rPr lang="es-PR" sz="2800" dirty="0"/>
              <a:t>Actividad Física vs Ejercicio</a:t>
            </a:r>
          </a:p>
          <a:p>
            <a:r>
              <a:rPr lang="es-PR" sz="2800" dirty="0"/>
              <a:t>Tipos de ejercicio</a:t>
            </a:r>
          </a:p>
          <a:p>
            <a:pPr lvl="2"/>
            <a:r>
              <a:rPr lang="es-PR" sz="1800" dirty="0"/>
              <a:t>Aeróbico</a:t>
            </a:r>
          </a:p>
          <a:p>
            <a:pPr lvl="2"/>
            <a:r>
              <a:rPr lang="en-US" sz="1800" dirty="0" err="1"/>
              <a:t>Fuerza</a:t>
            </a:r>
            <a:endParaRPr lang="en-US" sz="1800" dirty="0"/>
          </a:p>
          <a:p>
            <a:pPr lvl="2"/>
            <a:r>
              <a:rPr lang="en-US" sz="1800" dirty="0" err="1"/>
              <a:t>Neuromotor</a:t>
            </a:r>
            <a:endParaRPr lang="en-US" sz="1800" dirty="0"/>
          </a:p>
          <a:p>
            <a:pPr lvl="2"/>
            <a:r>
              <a:rPr lang="es-PR" sz="1800" dirty="0"/>
              <a:t>Flexibilidad</a:t>
            </a:r>
            <a:r>
              <a:rPr lang="en-US" sz="1800" dirty="0"/>
              <a:t> </a:t>
            </a:r>
            <a:endParaRPr lang="es-PR" sz="1800" dirty="0"/>
          </a:p>
          <a:p>
            <a:pPr marL="342900" lvl="2" indent="-342900"/>
            <a:r>
              <a:rPr lang="es-PR" sz="2800" dirty="0"/>
              <a:t>Intensidades </a:t>
            </a:r>
          </a:p>
          <a:p>
            <a:pPr lvl="2"/>
            <a:r>
              <a:rPr lang="es-PR" dirty="0"/>
              <a:t>VO2</a:t>
            </a:r>
          </a:p>
          <a:p>
            <a:pPr lvl="2"/>
            <a:r>
              <a:rPr lang="es-PR" dirty="0"/>
              <a:t>Frecuencia Cardiaca</a:t>
            </a:r>
          </a:p>
          <a:p>
            <a:pPr lvl="2"/>
            <a:r>
              <a:rPr lang="es-PR" dirty="0" smtClean="0"/>
              <a:t>METS</a:t>
            </a:r>
          </a:p>
          <a:p>
            <a:pPr lvl="2"/>
            <a:r>
              <a:rPr lang="en-US" dirty="0" smtClean="0"/>
              <a:t>1RM</a:t>
            </a:r>
            <a:endParaRPr lang="es-P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847" y="3427403"/>
            <a:ext cx="4561060" cy="17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4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Verdad…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2669"/>
            <a:ext cx="8596668" cy="4428694"/>
          </a:xfrm>
        </p:spPr>
        <p:txBody>
          <a:bodyPr>
            <a:normAutofit lnSpcReduction="10000"/>
          </a:bodyPr>
          <a:lstStyle/>
          <a:p>
            <a:pPr lvl="0"/>
            <a:r>
              <a:rPr lang="es-PR" sz="2000" dirty="0"/>
              <a:t>La evidencia es escasa y contradictoria en cuanto a cuanta proteína debe y/o puede consumir un atleta antes de poner en riesgo su función </a:t>
            </a:r>
            <a:r>
              <a:rPr lang="es-PR" sz="2000" dirty="0" smtClean="0"/>
              <a:t>renal</a:t>
            </a:r>
          </a:p>
          <a:p>
            <a:pPr marL="0" lvl="0" indent="0">
              <a:buNone/>
            </a:pPr>
            <a:endParaRPr lang="es-PR" sz="2000" dirty="0"/>
          </a:p>
          <a:p>
            <a:pPr lvl="0"/>
            <a:r>
              <a:rPr lang="es-PR" sz="2000" dirty="0"/>
              <a:t>No podemos decir con certeza cuanta proteína tolera la población </a:t>
            </a:r>
            <a:r>
              <a:rPr lang="es-PR" sz="2000" dirty="0" smtClean="0"/>
              <a:t>atlética</a:t>
            </a:r>
          </a:p>
          <a:p>
            <a:pPr marL="0" lvl="0" indent="0">
              <a:buNone/>
            </a:pPr>
            <a:endParaRPr lang="es-PR" sz="2000" dirty="0"/>
          </a:p>
          <a:p>
            <a:pPr lvl="0"/>
            <a:r>
              <a:rPr lang="es-PR" sz="2000" dirty="0"/>
              <a:t>Las recomendaciones actuales parecen ser suficientes pero no necesariamente optimas </a:t>
            </a:r>
            <a:endParaRPr lang="es-PR" sz="2000" dirty="0" smtClean="0"/>
          </a:p>
          <a:p>
            <a:pPr marL="0" lvl="0" indent="0">
              <a:buNone/>
            </a:pPr>
            <a:endParaRPr lang="es-PR" sz="2000" dirty="0"/>
          </a:p>
          <a:p>
            <a:pPr lvl="0"/>
            <a:r>
              <a:rPr lang="es-PR" sz="2000" dirty="0"/>
              <a:t>Se deben investigar otras factores como creatina </a:t>
            </a:r>
            <a:r>
              <a:rPr lang="es-PR" sz="2000" dirty="0" err="1"/>
              <a:t>kinasa</a:t>
            </a:r>
            <a:r>
              <a:rPr lang="es-PR" sz="2000" dirty="0"/>
              <a:t> y la presión </a:t>
            </a:r>
            <a:r>
              <a:rPr lang="es-PR" sz="2000" dirty="0" err="1"/>
              <a:t>intra</a:t>
            </a:r>
            <a:r>
              <a:rPr lang="es-PR" sz="2000" dirty="0"/>
              <a:t>-abdominal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11378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Mito 5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4925"/>
            <a:ext cx="8596668" cy="5357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R" sz="5600" dirty="0" smtClean="0"/>
              <a:t>Pre-</a:t>
            </a:r>
            <a:r>
              <a:rPr lang="es-PR" sz="5600" dirty="0" err="1" smtClean="0"/>
              <a:t>Workouts</a:t>
            </a:r>
            <a:r>
              <a:rPr lang="es-PR" sz="5600" dirty="0" smtClean="0"/>
              <a:t> mejoran el </a:t>
            </a:r>
            <a:r>
              <a:rPr lang="es-PR" sz="5600" dirty="0"/>
              <a:t>rendimiento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80" y="3162301"/>
            <a:ext cx="5591175" cy="34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00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En una revisión del American </a:t>
            </a:r>
            <a:r>
              <a:rPr lang="es-PR" dirty="0" err="1"/>
              <a:t>Journal</a:t>
            </a:r>
            <a:r>
              <a:rPr lang="es-PR" dirty="0"/>
              <a:t> of </a:t>
            </a:r>
            <a:r>
              <a:rPr lang="es-PR" dirty="0" err="1"/>
              <a:t>Health</a:t>
            </a:r>
            <a:r>
              <a:rPr lang="es-PR" dirty="0"/>
              <a:t> – </a:t>
            </a:r>
            <a:r>
              <a:rPr lang="es-PR" dirty="0" err="1"/>
              <a:t>System</a:t>
            </a:r>
            <a:r>
              <a:rPr lang="es-PR" dirty="0"/>
              <a:t> </a:t>
            </a:r>
            <a:r>
              <a:rPr lang="es-PR" dirty="0" err="1" smtClean="0"/>
              <a:t>Pharmacy</a:t>
            </a:r>
            <a:r>
              <a:rPr lang="es-PR" dirty="0" smtClean="0"/>
              <a:t> (2013)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30661"/>
          </a:xfrm>
        </p:spPr>
        <p:txBody>
          <a:bodyPr/>
          <a:lstStyle/>
          <a:p>
            <a:r>
              <a:rPr lang="es-PR" dirty="0"/>
              <a:t>E</a:t>
            </a:r>
            <a:r>
              <a:rPr lang="es-PR" dirty="0" smtClean="0"/>
              <a:t>xiste </a:t>
            </a:r>
            <a:r>
              <a:rPr lang="es-PR" dirty="0"/>
              <a:t>evidencia a favor de los </a:t>
            </a:r>
            <a:r>
              <a:rPr lang="es-PR" dirty="0" smtClean="0"/>
              <a:t>efectos positivos </a:t>
            </a:r>
            <a:r>
              <a:rPr lang="es-PR" dirty="0" smtClean="0"/>
              <a:t>en </a:t>
            </a:r>
            <a:r>
              <a:rPr lang="es-PR" dirty="0"/>
              <a:t>el rendimiento de algunos suplementos dietarios utilizados por si solos </a:t>
            </a:r>
            <a:endParaRPr lang="es-PR" dirty="0" smtClean="0"/>
          </a:p>
          <a:p>
            <a:pPr marL="0" indent="0">
              <a:buNone/>
            </a:pPr>
            <a:endParaRPr lang="es-PR" dirty="0" smtClean="0"/>
          </a:p>
          <a:p>
            <a:r>
              <a:rPr lang="es-PR" dirty="0"/>
              <a:t>La evidencia de la efectividad de las combinaciones </a:t>
            </a:r>
            <a:r>
              <a:rPr lang="es-PR" dirty="0" smtClean="0"/>
              <a:t>de </a:t>
            </a:r>
            <a:r>
              <a:rPr lang="es-PR" dirty="0"/>
              <a:t>suplementos es escasa, inconclusa y </a:t>
            </a:r>
            <a:r>
              <a:rPr lang="es-PR" dirty="0" smtClean="0"/>
              <a:t>contradictoria</a:t>
            </a:r>
          </a:p>
          <a:p>
            <a:pPr marL="0" indent="0">
              <a:buNone/>
            </a:pPr>
            <a:endParaRPr lang="es-PR" dirty="0" smtClean="0"/>
          </a:p>
          <a:p>
            <a:r>
              <a:rPr lang="es-PR" dirty="0"/>
              <a:t>L</a:t>
            </a:r>
            <a:r>
              <a:rPr lang="es-PR" dirty="0" smtClean="0"/>
              <a:t>a </a:t>
            </a:r>
            <a:r>
              <a:rPr lang="es-PR" dirty="0"/>
              <a:t>seguridad de estos suplementos se puede ver afectada si se exceden las  cantidades recomendadas o se consume más de un producto</a:t>
            </a:r>
          </a:p>
        </p:txBody>
      </p:sp>
    </p:spTree>
    <p:extLst>
      <p:ext uri="{BB962C8B-B14F-4D97-AF65-F5344CB8AC3E}">
        <p14:creationId xmlns:p14="http://schemas.microsoft.com/office/powerpoint/2010/main" val="218804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/>
              <a:t>En un estudio del </a:t>
            </a:r>
            <a:r>
              <a:rPr lang="es-PR" dirty="0" err="1"/>
              <a:t>Journal</a:t>
            </a:r>
            <a:r>
              <a:rPr lang="es-PR" dirty="0"/>
              <a:t> of </a:t>
            </a:r>
            <a:r>
              <a:rPr lang="es-PR" dirty="0" err="1"/>
              <a:t>the</a:t>
            </a:r>
            <a:r>
              <a:rPr lang="es-PR" dirty="0"/>
              <a:t> International </a:t>
            </a:r>
            <a:r>
              <a:rPr lang="es-PR" dirty="0" err="1"/>
              <a:t>Scociety</a:t>
            </a:r>
            <a:r>
              <a:rPr lang="es-PR" dirty="0"/>
              <a:t> of </a:t>
            </a:r>
            <a:r>
              <a:rPr lang="es-PR" dirty="0" err="1"/>
              <a:t>Sports</a:t>
            </a:r>
            <a:r>
              <a:rPr lang="es-PR" dirty="0"/>
              <a:t> </a:t>
            </a:r>
            <a:r>
              <a:rPr lang="es-PR" dirty="0" err="1" smtClean="0"/>
              <a:t>Nutrition</a:t>
            </a:r>
            <a:r>
              <a:rPr lang="es-PR" dirty="0" smtClean="0"/>
              <a:t> (2016)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375150"/>
          </a:xfrm>
        </p:spPr>
        <p:txBody>
          <a:bodyPr>
            <a:normAutofit/>
          </a:bodyPr>
          <a:lstStyle/>
          <a:p>
            <a:r>
              <a:rPr lang="es-PR" dirty="0"/>
              <a:t>S</a:t>
            </a:r>
            <a:r>
              <a:rPr lang="es-PR" dirty="0" smtClean="0"/>
              <a:t>e </a:t>
            </a:r>
            <a:r>
              <a:rPr lang="es-PR" dirty="0"/>
              <a:t>examinó el efecto de la ingesta de un </a:t>
            </a:r>
            <a:r>
              <a:rPr lang="es-PR" dirty="0" err="1"/>
              <a:t>preworkout</a:t>
            </a:r>
            <a:r>
              <a:rPr lang="es-PR" dirty="0"/>
              <a:t> durante el corto plazo sobre el desempeño de fuerza y de la capacidad anaeróbica al </a:t>
            </a:r>
            <a:r>
              <a:rPr lang="es-PR" dirty="0" smtClean="0"/>
              <a:t>correr </a:t>
            </a:r>
          </a:p>
          <a:p>
            <a:pPr marL="0" indent="0">
              <a:buNone/>
            </a:pPr>
            <a:endParaRPr lang="es-PR" dirty="0" smtClean="0"/>
          </a:p>
          <a:p>
            <a:r>
              <a:rPr lang="es-PR" dirty="0" smtClean="0"/>
              <a:t>Los sujetos eran hombres que realizaban ejercicio de resistencia y eran jugadores de </a:t>
            </a:r>
            <a:r>
              <a:rPr lang="es-PR" dirty="0" err="1" smtClean="0"/>
              <a:t>football</a:t>
            </a:r>
            <a:r>
              <a:rPr lang="es-PR" dirty="0" smtClean="0"/>
              <a:t> americano</a:t>
            </a:r>
          </a:p>
          <a:p>
            <a:endParaRPr lang="es-PR" dirty="0"/>
          </a:p>
          <a:p>
            <a:r>
              <a:rPr lang="es-PR" dirty="0"/>
              <a:t>Los resultados sugieren algunos beneficios en cuanto al </a:t>
            </a:r>
            <a:r>
              <a:rPr lang="es-PR" dirty="0" smtClean="0"/>
              <a:t>desempeño, pero </a:t>
            </a:r>
            <a:r>
              <a:rPr lang="es-PR" dirty="0"/>
              <a:t>pueden ser no significativos debido al </a:t>
            </a:r>
            <a:r>
              <a:rPr lang="es-PR" dirty="0" smtClean="0"/>
              <a:t>tamaño de la muestra</a:t>
            </a:r>
            <a:endParaRPr lang="es-PR" dirty="0"/>
          </a:p>
          <a:p>
            <a:pPr marL="0" indent="0">
              <a:buNone/>
            </a:pPr>
            <a:endParaRPr lang="es-PR" dirty="0" smtClean="0"/>
          </a:p>
        </p:txBody>
      </p:sp>
    </p:spTree>
    <p:extLst>
      <p:ext uri="{BB962C8B-B14F-4D97-AF65-F5344CB8AC3E}">
        <p14:creationId xmlns:p14="http://schemas.microsoft.com/office/powerpoint/2010/main" val="680345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Verdad…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5000624"/>
          </a:xfrm>
        </p:spPr>
        <p:txBody>
          <a:bodyPr>
            <a:normAutofit/>
          </a:bodyPr>
          <a:lstStyle/>
          <a:p>
            <a:r>
              <a:rPr lang="es-PR" dirty="0"/>
              <a:t>La cafeína es el único suplemento  que muestra efectos agudos en el desempeño </a:t>
            </a:r>
            <a:r>
              <a:rPr lang="es-PR" dirty="0" smtClean="0"/>
              <a:t>atlético</a:t>
            </a:r>
          </a:p>
          <a:p>
            <a:endParaRPr lang="es-PR" dirty="0"/>
          </a:p>
          <a:p>
            <a:r>
              <a:rPr lang="es-PR" dirty="0"/>
              <a:t>La creatina ha mostrado ser efectivo pero requiere de un periodo de saturación  </a:t>
            </a:r>
            <a:endParaRPr lang="es-PR" dirty="0" smtClean="0"/>
          </a:p>
          <a:p>
            <a:pPr marL="0" indent="0">
              <a:buNone/>
            </a:pPr>
            <a:endParaRPr lang="es-PR" dirty="0"/>
          </a:p>
          <a:p>
            <a:r>
              <a:rPr lang="es-PR" dirty="0"/>
              <a:t>El resto de los suplementos muestran resultados inconclusos y contradictorios por si solos</a:t>
            </a:r>
          </a:p>
          <a:p>
            <a:endParaRPr lang="es-PR" dirty="0" smtClean="0"/>
          </a:p>
          <a:p>
            <a:r>
              <a:rPr lang="es-PR" dirty="0"/>
              <a:t>Las formulas disponibles en el mercado tienen mucha variabilidad de ingredientes y cantidades </a:t>
            </a:r>
            <a:r>
              <a:rPr lang="es-PR" dirty="0" smtClean="0"/>
              <a:t>de los mismos</a:t>
            </a:r>
            <a:endParaRPr lang="es-PR" dirty="0"/>
          </a:p>
          <a:p>
            <a:endParaRPr lang="es-PR" dirty="0" smtClean="0"/>
          </a:p>
          <a:p>
            <a:r>
              <a:rPr lang="es-PR" dirty="0"/>
              <a:t>Se </a:t>
            </a:r>
            <a:r>
              <a:rPr lang="es-PR" dirty="0" smtClean="0"/>
              <a:t>desconocen </a:t>
            </a:r>
            <a:r>
              <a:rPr lang="es-PR" dirty="0"/>
              <a:t>los efectos del consumo mixto y simultaneo de estos suplementos</a:t>
            </a:r>
          </a:p>
          <a:p>
            <a:endParaRPr lang="es-PR" dirty="0"/>
          </a:p>
          <a:p>
            <a:endParaRPr lang="es-PR" dirty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227989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528888"/>
          </a:xfrm>
        </p:spPr>
        <p:txBody>
          <a:bodyPr>
            <a:normAutofit fontScale="90000"/>
          </a:bodyPr>
          <a:lstStyle/>
          <a:p>
            <a:pPr algn="ctr"/>
            <a:r>
              <a:rPr lang="es-PR" dirty="0"/>
              <a:t>Si </a:t>
            </a:r>
            <a:r>
              <a:rPr lang="es-PR" dirty="0" smtClean="0"/>
              <a:t>está </a:t>
            </a:r>
            <a:r>
              <a:rPr lang="es-PR" dirty="0"/>
              <a:t>así de </a:t>
            </a:r>
            <a:r>
              <a:rPr lang="es-PR" dirty="0" smtClean="0"/>
              <a:t>cortao’ </a:t>
            </a:r>
            <a:r>
              <a:rPr lang="es-PR" dirty="0"/>
              <a:t>debe ser porque lo que hace es lo correcto, voy a seguir sus consejos (voy a ignorar todo lo que me dijo el nutricionista licenciado y el entrenador certificado).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6" y="3238500"/>
            <a:ext cx="4276724" cy="3433763"/>
          </a:xfrm>
        </p:spPr>
      </p:pic>
    </p:spTree>
    <p:extLst>
      <p:ext uri="{BB962C8B-B14F-4D97-AF65-F5344CB8AC3E}">
        <p14:creationId xmlns:p14="http://schemas.microsoft.com/office/powerpoint/2010/main" val="3586465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/>
              <a:t>En </a:t>
            </a:r>
            <a:r>
              <a:rPr lang="es-PR" dirty="0" smtClean="0"/>
              <a:t>un reporte de caso </a:t>
            </a:r>
            <a:r>
              <a:rPr lang="es-PR" dirty="0"/>
              <a:t>del </a:t>
            </a:r>
            <a:r>
              <a:rPr lang="es-PR" i="1" dirty="0" err="1"/>
              <a:t>Journal</a:t>
            </a:r>
            <a:r>
              <a:rPr lang="es-PR" i="1" dirty="0"/>
              <a:t> of </a:t>
            </a:r>
            <a:r>
              <a:rPr lang="es-PR" i="1" dirty="0" err="1"/>
              <a:t>the</a:t>
            </a:r>
            <a:r>
              <a:rPr lang="es-PR" i="1" dirty="0"/>
              <a:t> International </a:t>
            </a:r>
            <a:r>
              <a:rPr lang="es-PR" i="1" dirty="0" err="1"/>
              <a:t>Scociety</a:t>
            </a:r>
            <a:r>
              <a:rPr lang="es-PR" i="1" dirty="0"/>
              <a:t> of </a:t>
            </a:r>
            <a:r>
              <a:rPr lang="es-PR" i="1" dirty="0" err="1"/>
              <a:t>Sports</a:t>
            </a:r>
            <a:r>
              <a:rPr lang="es-PR" i="1" dirty="0"/>
              <a:t> </a:t>
            </a:r>
            <a:r>
              <a:rPr lang="es-PR" i="1" dirty="0" err="1" smtClean="0"/>
              <a:t>Nutrition</a:t>
            </a:r>
            <a:r>
              <a:rPr lang="es-PR" dirty="0" smtClean="0"/>
              <a:t> (2015)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28874"/>
            <a:ext cx="8596668" cy="4238626"/>
          </a:xfrm>
        </p:spPr>
        <p:txBody>
          <a:bodyPr/>
          <a:lstStyle/>
          <a:p>
            <a:r>
              <a:rPr lang="es-PR" dirty="0"/>
              <a:t>El fisiculturismo se está volviendo muy popular y con él todas </a:t>
            </a:r>
            <a:r>
              <a:rPr lang="es-PR" dirty="0" smtClean="0"/>
              <a:t>las </a:t>
            </a:r>
            <a:r>
              <a:rPr lang="es-PR" dirty="0"/>
              <a:t>técnicas para lograr sus </a:t>
            </a:r>
            <a:r>
              <a:rPr lang="es-PR" dirty="0" smtClean="0"/>
              <a:t>objetivos</a:t>
            </a:r>
          </a:p>
          <a:p>
            <a:endParaRPr lang="es-PR" dirty="0"/>
          </a:p>
          <a:p>
            <a:r>
              <a:rPr lang="es-PR" dirty="0"/>
              <a:t>Estas </a:t>
            </a:r>
            <a:r>
              <a:rPr lang="es-PR" dirty="0" smtClean="0"/>
              <a:t>incluyen:</a:t>
            </a:r>
          </a:p>
          <a:p>
            <a:pPr lvl="1"/>
            <a:r>
              <a:rPr lang="es-PR" dirty="0" smtClean="0"/>
              <a:t>Deshidratación</a:t>
            </a:r>
          </a:p>
          <a:p>
            <a:pPr lvl="1"/>
            <a:r>
              <a:rPr lang="es-PR" dirty="0"/>
              <a:t>T</a:t>
            </a:r>
            <a:r>
              <a:rPr lang="es-PR" dirty="0" smtClean="0"/>
              <a:t>iempos </a:t>
            </a:r>
            <a:r>
              <a:rPr lang="es-PR" dirty="0"/>
              <a:t>largos de </a:t>
            </a:r>
            <a:r>
              <a:rPr lang="es-PR" dirty="0" smtClean="0"/>
              <a:t>ayuna</a:t>
            </a:r>
          </a:p>
          <a:p>
            <a:pPr lvl="1"/>
            <a:r>
              <a:rPr lang="es-PR" dirty="0"/>
              <a:t>R</a:t>
            </a:r>
            <a:r>
              <a:rPr lang="es-PR" dirty="0" smtClean="0"/>
              <a:t>estricciones </a:t>
            </a:r>
            <a:r>
              <a:rPr lang="es-PR" dirty="0"/>
              <a:t>calóricas </a:t>
            </a:r>
            <a:r>
              <a:rPr lang="es-PR" dirty="0" smtClean="0"/>
              <a:t>extremas</a:t>
            </a:r>
          </a:p>
          <a:p>
            <a:pPr lvl="1"/>
            <a:r>
              <a:rPr lang="es-PR" dirty="0"/>
              <a:t>R</a:t>
            </a:r>
            <a:r>
              <a:rPr lang="es-PR" dirty="0" smtClean="0"/>
              <a:t>estricciones </a:t>
            </a:r>
            <a:r>
              <a:rPr lang="es-PR" dirty="0"/>
              <a:t>absolutas de grupos de </a:t>
            </a:r>
            <a:r>
              <a:rPr lang="es-PR" dirty="0" smtClean="0"/>
              <a:t>alimentos</a:t>
            </a:r>
          </a:p>
          <a:p>
            <a:pPr lvl="1"/>
            <a:r>
              <a:rPr lang="es-PR" dirty="0"/>
              <a:t>E</a:t>
            </a:r>
            <a:r>
              <a:rPr lang="es-PR" dirty="0" smtClean="0"/>
              <a:t>jercicio </a:t>
            </a:r>
            <a:r>
              <a:rPr lang="es-PR" dirty="0"/>
              <a:t>cardiovascular </a:t>
            </a:r>
            <a:r>
              <a:rPr lang="es-PR" dirty="0" smtClean="0"/>
              <a:t>excesivo</a:t>
            </a:r>
          </a:p>
          <a:p>
            <a:pPr lvl="1"/>
            <a:r>
              <a:rPr lang="es-PR" dirty="0"/>
              <a:t>E</a:t>
            </a:r>
            <a:r>
              <a:rPr lang="es-PR" dirty="0" smtClean="0"/>
              <a:t>l </a:t>
            </a:r>
            <a:r>
              <a:rPr lang="es-PR" dirty="0"/>
              <a:t>uso indebido de diuréticos y esteroides anabólicos.</a:t>
            </a:r>
          </a:p>
        </p:txBody>
      </p:sp>
    </p:spTree>
    <p:extLst>
      <p:ext uri="{BB962C8B-B14F-4D97-AF65-F5344CB8AC3E}">
        <p14:creationId xmlns:p14="http://schemas.microsoft.com/office/powerpoint/2010/main" val="2498330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(Continuación)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/>
              <a:t>Esta intervención </a:t>
            </a:r>
            <a:r>
              <a:rPr lang="es-PR" dirty="0" smtClean="0"/>
              <a:t>consto:</a:t>
            </a:r>
            <a:endParaRPr lang="es-PR" dirty="0"/>
          </a:p>
          <a:p>
            <a:pPr lvl="1"/>
            <a:r>
              <a:rPr lang="es-PR" dirty="0"/>
              <a:t>P</a:t>
            </a:r>
            <a:r>
              <a:rPr lang="es-PR" dirty="0" smtClean="0"/>
              <a:t>roveerle </a:t>
            </a:r>
            <a:r>
              <a:rPr lang="es-PR" dirty="0"/>
              <a:t>un plan de alimentación y ejercicio estructurado a un joven de 21 </a:t>
            </a:r>
            <a:r>
              <a:rPr lang="es-PR" dirty="0" smtClean="0"/>
              <a:t>años</a:t>
            </a:r>
          </a:p>
          <a:p>
            <a:pPr lvl="1"/>
            <a:r>
              <a:rPr lang="es-PR" dirty="0"/>
              <a:t>D</a:t>
            </a:r>
            <a:r>
              <a:rPr lang="es-PR" dirty="0" smtClean="0"/>
              <a:t>os </a:t>
            </a:r>
            <a:r>
              <a:rPr lang="es-PR" dirty="0"/>
              <a:t>años </a:t>
            </a:r>
            <a:r>
              <a:rPr lang="es-PR" dirty="0" smtClean="0"/>
              <a:t>como </a:t>
            </a:r>
            <a:r>
              <a:rPr lang="es-PR" dirty="0"/>
              <a:t>fisiculturista </a:t>
            </a:r>
            <a:r>
              <a:rPr lang="es-PR" dirty="0" smtClean="0"/>
              <a:t>aficionado, iba </a:t>
            </a:r>
            <a:r>
              <a:rPr lang="es-PR" dirty="0"/>
              <a:t>a participar en su primera competencia </a:t>
            </a:r>
            <a:r>
              <a:rPr lang="es-PR" dirty="0" smtClean="0"/>
              <a:t>amateur</a:t>
            </a:r>
            <a:endParaRPr lang="es-PR" dirty="0"/>
          </a:p>
          <a:p>
            <a:pPr lvl="1"/>
            <a:r>
              <a:rPr lang="es-PR" dirty="0"/>
              <a:t>E</a:t>
            </a:r>
            <a:r>
              <a:rPr lang="es-PR" dirty="0" smtClean="0"/>
              <a:t>l propósito era; </a:t>
            </a:r>
            <a:endParaRPr lang="es-PR" dirty="0"/>
          </a:p>
          <a:p>
            <a:pPr lvl="2"/>
            <a:r>
              <a:rPr lang="es-PR" dirty="0"/>
              <a:t>M</a:t>
            </a:r>
            <a:r>
              <a:rPr lang="es-PR" dirty="0" smtClean="0"/>
              <a:t>ejorar </a:t>
            </a:r>
            <a:r>
              <a:rPr lang="es-PR" dirty="0"/>
              <a:t>su composición </a:t>
            </a:r>
            <a:r>
              <a:rPr lang="es-PR" dirty="0" smtClean="0"/>
              <a:t>corporal</a:t>
            </a:r>
          </a:p>
          <a:p>
            <a:pPr lvl="2"/>
            <a:r>
              <a:rPr lang="es-PR" dirty="0"/>
              <a:t>A</a:t>
            </a:r>
            <a:r>
              <a:rPr lang="es-PR" dirty="0" smtClean="0"/>
              <a:t>umentar </a:t>
            </a:r>
            <a:r>
              <a:rPr lang="es-PR" dirty="0"/>
              <a:t>su capacidad de oxidar grasa </a:t>
            </a:r>
            <a:r>
              <a:rPr lang="es-PR" dirty="0" smtClean="0"/>
              <a:t>tanto </a:t>
            </a:r>
            <a:r>
              <a:rPr lang="es-PR" dirty="0"/>
              <a:t>en descanso </a:t>
            </a:r>
            <a:r>
              <a:rPr lang="es-PR" dirty="0" smtClean="0"/>
              <a:t>como durante </a:t>
            </a:r>
            <a:r>
              <a:rPr lang="es-PR" dirty="0"/>
              <a:t>el ejercicio </a:t>
            </a:r>
          </a:p>
          <a:p>
            <a:pPr lvl="2"/>
            <a:r>
              <a:rPr lang="es-PR" dirty="0"/>
              <a:t>A</a:t>
            </a:r>
            <a:r>
              <a:rPr lang="es-PR" dirty="0" smtClean="0"/>
              <a:t>umentar </a:t>
            </a:r>
            <a:r>
              <a:rPr lang="es-PR" dirty="0"/>
              <a:t>su fuerza muscular </a:t>
            </a:r>
            <a:endParaRPr lang="es-PR" dirty="0" smtClean="0"/>
          </a:p>
          <a:p>
            <a:pPr lvl="2"/>
            <a:r>
              <a:rPr lang="es-PR" dirty="0" smtClean="0"/>
              <a:t>Todo esto sin </a:t>
            </a:r>
            <a:r>
              <a:rPr lang="es-PR" dirty="0"/>
              <a:t>usar </a:t>
            </a:r>
            <a:r>
              <a:rPr lang="es-PR" dirty="0" smtClean="0"/>
              <a:t>los métodos antes mencionados</a:t>
            </a:r>
            <a:endParaRPr lang="es-PR" dirty="0"/>
          </a:p>
          <a:p>
            <a:pPr lvl="1"/>
            <a:r>
              <a:rPr lang="es-PR" dirty="0" smtClean="0"/>
              <a:t>Duro 14 semanas </a:t>
            </a:r>
          </a:p>
        </p:txBody>
      </p:sp>
    </p:spTree>
    <p:extLst>
      <p:ext uri="{BB962C8B-B14F-4D97-AF65-F5344CB8AC3E}">
        <p14:creationId xmlns:p14="http://schemas.microsoft.com/office/powerpoint/2010/main" val="2054510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(Continuación)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/>
              <a:t>Durante este </a:t>
            </a:r>
            <a:r>
              <a:rPr lang="es-PR" dirty="0" smtClean="0"/>
              <a:t>tiempo:</a:t>
            </a:r>
          </a:p>
          <a:p>
            <a:pPr lvl="1"/>
            <a:r>
              <a:rPr lang="es-PR" dirty="0"/>
              <a:t>E</a:t>
            </a:r>
            <a:r>
              <a:rPr lang="es-PR" dirty="0" smtClean="0"/>
              <a:t>l </a:t>
            </a:r>
            <a:r>
              <a:rPr lang="es-PR" dirty="0"/>
              <a:t>joven perdió 11.7 kg de los cuales 6.7 kg eran grasa y 5.0 kg fueron </a:t>
            </a:r>
            <a:r>
              <a:rPr lang="es-PR" dirty="0" smtClean="0"/>
              <a:t>FFM </a:t>
            </a:r>
          </a:p>
          <a:p>
            <a:pPr lvl="1"/>
            <a:r>
              <a:rPr lang="es-PR" dirty="0" smtClean="0"/>
              <a:t>Su </a:t>
            </a:r>
            <a:r>
              <a:rPr lang="es-PR" dirty="0"/>
              <a:t>metabolismo basal </a:t>
            </a:r>
            <a:r>
              <a:rPr lang="es-PR" dirty="0" smtClean="0"/>
              <a:t>disminuyo</a:t>
            </a:r>
          </a:p>
          <a:p>
            <a:pPr lvl="1"/>
            <a:r>
              <a:rPr lang="es-PR" dirty="0" smtClean="0"/>
              <a:t>Su </a:t>
            </a:r>
            <a:r>
              <a:rPr lang="es-PR" dirty="0"/>
              <a:t>capacidad para oxidar grasa aumento tanto al momento de hacer ejercicio como cuando </a:t>
            </a:r>
            <a:r>
              <a:rPr lang="es-PR" dirty="0" smtClean="0"/>
              <a:t>no </a:t>
            </a:r>
          </a:p>
          <a:p>
            <a:pPr lvl="1"/>
            <a:r>
              <a:rPr lang="es-PR" dirty="0" smtClean="0"/>
              <a:t>En </a:t>
            </a:r>
            <a:r>
              <a:rPr lang="es-PR" dirty="0"/>
              <a:t>general su fuerza relativa aumento </a:t>
            </a:r>
          </a:p>
          <a:p>
            <a:pPr lvl="1"/>
            <a:r>
              <a:rPr lang="es-PR" dirty="0" smtClean="0"/>
              <a:t>No </a:t>
            </a:r>
            <a:r>
              <a:rPr lang="es-PR" dirty="0"/>
              <a:t>tuvo cambios drásticos en su estado de ánimo</a:t>
            </a:r>
            <a:r>
              <a:rPr lang="es-PR" dirty="0" smtClean="0"/>
              <a:t>.</a:t>
            </a:r>
          </a:p>
          <a:p>
            <a:pPr marL="457200" lvl="1" indent="0">
              <a:buNone/>
            </a:pPr>
            <a:endParaRPr lang="es-PR" dirty="0" smtClean="0"/>
          </a:p>
          <a:p>
            <a:r>
              <a:rPr lang="es-PR" dirty="0"/>
              <a:t>L</a:t>
            </a:r>
            <a:r>
              <a:rPr lang="es-PR" dirty="0" smtClean="0"/>
              <a:t>lego </a:t>
            </a:r>
            <a:r>
              <a:rPr lang="es-PR" dirty="0"/>
              <a:t>7mo en una competencia de 19 participantes. </a:t>
            </a:r>
          </a:p>
        </p:txBody>
      </p:sp>
    </p:spTree>
    <p:extLst>
      <p:ext uri="{BB962C8B-B14F-4D97-AF65-F5344CB8AC3E}">
        <p14:creationId xmlns:p14="http://schemas.microsoft.com/office/powerpoint/2010/main" val="3123314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Verdad…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/>
              <a:t>El estudio demuestra </a:t>
            </a:r>
            <a:r>
              <a:rPr lang="es-PR" dirty="0" smtClean="0"/>
              <a:t>que:</a:t>
            </a:r>
          </a:p>
          <a:p>
            <a:pPr lvl="1"/>
            <a:r>
              <a:rPr lang="es-PR" dirty="0"/>
              <a:t>U</a:t>
            </a:r>
            <a:r>
              <a:rPr lang="es-PR" dirty="0" smtClean="0"/>
              <a:t>na </a:t>
            </a:r>
            <a:r>
              <a:rPr lang="es-PR" dirty="0"/>
              <a:t>estrategia estructurada y científicamente valida puede ser implementada para mejorar los parámetros relevantes en el </a:t>
            </a:r>
            <a:r>
              <a:rPr lang="es-PR" dirty="0" smtClean="0"/>
              <a:t>fisiculturismo </a:t>
            </a:r>
          </a:p>
          <a:p>
            <a:pPr lvl="1"/>
            <a:r>
              <a:rPr lang="es-PR" dirty="0" smtClean="0"/>
              <a:t>Esto sin </a:t>
            </a:r>
            <a:r>
              <a:rPr lang="es-PR" dirty="0"/>
              <a:t>afectar negativamente la salud del </a:t>
            </a:r>
            <a:r>
              <a:rPr lang="es-PR" dirty="0" smtClean="0"/>
              <a:t>competidor</a:t>
            </a:r>
          </a:p>
          <a:p>
            <a:pPr lvl="1"/>
            <a:r>
              <a:rPr lang="es-PR" dirty="0" smtClean="0"/>
              <a:t>Poniendo </a:t>
            </a:r>
            <a:r>
              <a:rPr lang="es-PR" dirty="0"/>
              <a:t>así en duda las técnicas tradicionalmente utilizadas.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65617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R" sz="6000" dirty="0"/>
              <a:t>Mito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R" sz="5400" dirty="0"/>
              <a:t>Realizar ejercicio en ayunas ayuda a quemar grasa?</a:t>
            </a:r>
          </a:p>
        </p:txBody>
      </p:sp>
    </p:spTree>
    <p:extLst>
      <p:ext uri="{BB962C8B-B14F-4D97-AF65-F5344CB8AC3E}">
        <p14:creationId xmlns:p14="http://schemas.microsoft.com/office/powerpoint/2010/main" val="3558163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Referencias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Sedlock</a:t>
            </a:r>
            <a:r>
              <a:rPr lang="en-US" dirty="0"/>
              <a:t>, D. A. (2008). The Latest on Carbohydrate Loading: A Practical Approach. </a:t>
            </a:r>
            <a:r>
              <a:rPr lang="en-US" i="1" dirty="0"/>
              <a:t>Current Sports Medicine Reports (American College Of Sports Medicine)</a:t>
            </a:r>
            <a:r>
              <a:rPr lang="en-US" dirty="0"/>
              <a:t>, </a:t>
            </a:r>
            <a:r>
              <a:rPr lang="en-US" i="1" dirty="0"/>
              <a:t>7</a:t>
            </a:r>
            <a:r>
              <a:rPr lang="en-US" dirty="0"/>
              <a:t>(4), 209-213. </a:t>
            </a:r>
          </a:p>
          <a:p>
            <a:r>
              <a:rPr lang="en-US" dirty="0"/>
              <a:t>van </a:t>
            </a:r>
            <a:r>
              <a:rPr lang="en-US" dirty="0" err="1"/>
              <a:t>Zant</a:t>
            </a:r>
            <a:r>
              <a:rPr lang="en-US" dirty="0"/>
              <a:t>, R. S., &amp; Lemon, P. W. (1997). </a:t>
            </a:r>
            <a:r>
              <a:rPr lang="en-US" dirty="0" err="1"/>
              <a:t>Preexercise</a:t>
            </a:r>
            <a:r>
              <a:rPr lang="en-US" dirty="0"/>
              <a:t> sugar feeding does not alter prolonged exercise muscle glycogen or protein catabolism. </a:t>
            </a:r>
            <a:r>
              <a:rPr lang="en-US" i="1" dirty="0"/>
              <a:t>Canadian Journal Of Applied Physiology = Revue </a:t>
            </a:r>
            <a:r>
              <a:rPr lang="en-US" i="1" dirty="0" err="1"/>
              <a:t>Canadienne</a:t>
            </a:r>
            <a:r>
              <a:rPr lang="en-US" i="1" dirty="0"/>
              <a:t> De </a:t>
            </a:r>
            <a:r>
              <a:rPr lang="en-US" i="1" dirty="0" err="1"/>
              <a:t>Physiologie</a:t>
            </a:r>
            <a:r>
              <a:rPr lang="en-US" i="1" dirty="0"/>
              <a:t> </a:t>
            </a:r>
            <a:r>
              <a:rPr lang="en-US" i="1" dirty="0" err="1"/>
              <a:t>Appliquée</a:t>
            </a:r>
            <a:r>
              <a:rPr lang="en-US" dirty="0"/>
              <a:t>, </a:t>
            </a:r>
            <a:r>
              <a:rPr lang="en-US" i="1" dirty="0"/>
              <a:t>22</a:t>
            </a:r>
            <a:r>
              <a:rPr lang="en-US" dirty="0"/>
              <a:t>(3), 268-279. </a:t>
            </a:r>
          </a:p>
          <a:p>
            <a:r>
              <a:rPr lang="en-US" dirty="0"/>
              <a:t>ZYDEK, G., MICHALCZYK, M., ZAJĄC, A., &amp; LATOSIK, E. (2014). Low- or high-carbohydrate diet for athletes?. </a:t>
            </a:r>
            <a:r>
              <a:rPr lang="en-US" i="1" dirty="0"/>
              <a:t>Trends In Sport Sciences</a:t>
            </a:r>
            <a:r>
              <a:rPr lang="en-US" dirty="0"/>
              <a:t>, </a:t>
            </a:r>
            <a:r>
              <a:rPr lang="en-US" i="1" dirty="0"/>
              <a:t>21</a:t>
            </a:r>
            <a:r>
              <a:rPr lang="en-US" dirty="0"/>
              <a:t>(4), 207-212. </a:t>
            </a:r>
          </a:p>
          <a:p>
            <a:r>
              <a:rPr lang="en-US" dirty="0"/>
              <a:t>Paoli, A., </a:t>
            </a:r>
            <a:r>
              <a:rPr lang="en-US" dirty="0" err="1"/>
              <a:t>Marcolin</a:t>
            </a:r>
            <a:r>
              <a:rPr lang="en-US" dirty="0"/>
              <a:t>, G., </a:t>
            </a:r>
            <a:r>
              <a:rPr lang="en-US" dirty="0" err="1"/>
              <a:t>Zonin</a:t>
            </a:r>
            <a:r>
              <a:rPr lang="en-US" dirty="0"/>
              <a:t>, F., </a:t>
            </a:r>
            <a:r>
              <a:rPr lang="en-US" dirty="0" err="1"/>
              <a:t>Neri</a:t>
            </a:r>
            <a:r>
              <a:rPr lang="en-US" dirty="0"/>
              <a:t>, M., </a:t>
            </a:r>
            <a:r>
              <a:rPr lang="en-US" dirty="0" err="1"/>
              <a:t>Sivieri</a:t>
            </a:r>
            <a:r>
              <a:rPr lang="en-US" dirty="0"/>
              <a:t>, A., &amp; </a:t>
            </a:r>
            <a:r>
              <a:rPr lang="en-US" dirty="0" err="1"/>
              <a:t>Pacelli</a:t>
            </a:r>
            <a:r>
              <a:rPr lang="en-US" dirty="0"/>
              <a:t>, Q. F. (2011). Exercising fasting or fed to enhance fat loss? Influence of food intake on respiratory ratio and excess </a:t>
            </a:r>
            <a:r>
              <a:rPr lang="en-US" dirty="0" err="1"/>
              <a:t>postexercise</a:t>
            </a:r>
            <a:r>
              <a:rPr lang="en-US" dirty="0"/>
              <a:t> oxygen consumption after a bout of endurance training. </a:t>
            </a:r>
            <a:r>
              <a:rPr lang="en-US" i="1" dirty="0"/>
              <a:t>International Journal Of Sport Nutrition And Exercise Metabolism</a:t>
            </a:r>
            <a:r>
              <a:rPr lang="en-US" dirty="0"/>
              <a:t>, </a:t>
            </a:r>
            <a:r>
              <a:rPr lang="en-US" i="1" dirty="0"/>
              <a:t>21</a:t>
            </a:r>
            <a:r>
              <a:rPr lang="en-US" dirty="0"/>
              <a:t>(1), 48-54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963041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es-PR" dirty="0" smtClean="0"/>
              <a:t>Referencias</a:t>
            </a:r>
            <a:r>
              <a:rPr lang="en-US" dirty="0" smtClean="0"/>
              <a:t> (cont.)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0967"/>
            <a:ext cx="8596668" cy="41903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Antonio, J. e. (2016). The effect of high protein diet on indices of health and body composition - a crossover trail in resistance trained men. </a:t>
            </a:r>
            <a:r>
              <a:rPr lang="en-US" i="1" dirty="0"/>
              <a:t>Journal of the International Society of Sport Nutrition</a:t>
            </a:r>
            <a:r>
              <a:rPr lang="en-US" dirty="0"/>
              <a:t>.</a:t>
            </a:r>
            <a:endParaRPr lang="es-PR" dirty="0"/>
          </a:p>
          <a:p>
            <a:r>
              <a:rPr lang="en-US" dirty="0" err="1"/>
              <a:t>Eudy</a:t>
            </a:r>
            <a:r>
              <a:rPr lang="en-US" dirty="0"/>
              <a:t>, A., &amp; al., G. L. (2013). Efficacy and Safety of </a:t>
            </a:r>
            <a:r>
              <a:rPr lang="en-US" dirty="0" err="1"/>
              <a:t>Ingridients</a:t>
            </a:r>
            <a:r>
              <a:rPr lang="en-US" dirty="0"/>
              <a:t> Found in </a:t>
            </a:r>
            <a:r>
              <a:rPr lang="en-US" dirty="0" err="1"/>
              <a:t>Preworkout</a:t>
            </a:r>
            <a:r>
              <a:rPr lang="en-US" dirty="0"/>
              <a:t> </a:t>
            </a:r>
            <a:r>
              <a:rPr lang="en-US" dirty="0" err="1"/>
              <a:t>Suplements</a:t>
            </a:r>
            <a:r>
              <a:rPr lang="en-US" dirty="0"/>
              <a:t>. </a:t>
            </a:r>
            <a:r>
              <a:rPr lang="en-US" i="1" dirty="0"/>
              <a:t>American Journal of Health - System Pharmacy</a:t>
            </a:r>
            <a:r>
              <a:rPr lang="en-US" dirty="0" smtClean="0"/>
              <a:t>.</a:t>
            </a:r>
          </a:p>
          <a:p>
            <a:r>
              <a:rPr lang="en-US" dirty="0" err="1"/>
              <a:t>Jagim</a:t>
            </a:r>
            <a:r>
              <a:rPr lang="en-US" dirty="0"/>
              <a:t>, A., &amp; Jones, M. e. (2016). The acute effect of multi-</a:t>
            </a:r>
            <a:r>
              <a:rPr lang="en-US" dirty="0" err="1"/>
              <a:t>ingridient</a:t>
            </a:r>
            <a:r>
              <a:rPr lang="en-US" dirty="0"/>
              <a:t> pre-workout ingestion on </a:t>
            </a:r>
            <a:r>
              <a:rPr lang="en-US" dirty="0" err="1"/>
              <a:t>strenght</a:t>
            </a:r>
            <a:r>
              <a:rPr lang="en-US" dirty="0"/>
              <a:t> performance, lower body power and anaerobic capacity. </a:t>
            </a:r>
            <a:r>
              <a:rPr lang="en-US" i="1" dirty="0"/>
              <a:t>Journal of the International </a:t>
            </a:r>
            <a:r>
              <a:rPr lang="en-US" i="1" dirty="0" err="1"/>
              <a:t>Scociety</a:t>
            </a:r>
            <a:r>
              <a:rPr lang="en-US" i="1" dirty="0"/>
              <a:t> of Sport Nutrition</a:t>
            </a:r>
            <a:r>
              <a:rPr lang="en-US" dirty="0"/>
              <a:t>, 13:11</a:t>
            </a:r>
            <a:r>
              <a:rPr lang="en-US" dirty="0" smtClean="0"/>
              <a:t>.</a:t>
            </a:r>
          </a:p>
          <a:p>
            <a:r>
              <a:rPr lang="en-US" dirty="0"/>
              <a:t>Lowery, L., &amp; Lorena, D. (2009). Dietary Protein Safety and Resistance Exercise: What do we know? </a:t>
            </a:r>
            <a:r>
              <a:rPr lang="en-US" i="1" dirty="0"/>
              <a:t>Journal of the International Society of Sport Nutrition</a:t>
            </a:r>
            <a:r>
              <a:rPr lang="en-US" dirty="0" smtClean="0"/>
              <a:t>.</a:t>
            </a:r>
          </a:p>
          <a:p>
            <a:r>
              <a:rPr lang="en-US" dirty="0"/>
              <a:t>Phillips, S. (2014). A Brief Review of Higher Dietary Protein Diets on Weight Loss: A Focus on Athletes. </a:t>
            </a:r>
            <a:r>
              <a:rPr lang="en-US" i="1" dirty="0"/>
              <a:t>Sports Medicine</a:t>
            </a:r>
            <a:r>
              <a:rPr lang="en-US" dirty="0"/>
              <a:t>, 149-153.</a:t>
            </a:r>
            <a:endParaRPr lang="es-PR" dirty="0"/>
          </a:p>
          <a:p>
            <a:r>
              <a:rPr lang="en-US" dirty="0"/>
              <a:t>Robinson, S. a. (2015). A Nutrition and Conditioning Intervention for </a:t>
            </a:r>
            <a:r>
              <a:rPr lang="en-US" dirty="0" err="1"/>
              <a:t>Natursl</a:t>
            </a:r>
            <a:r>
              <a:rPr lang="en-US" dirty="0"/>
              <a:t> Bodybuilding Contest Preparation: case study. </a:t>
            </a:r>
            <a:r>
              <a:rPr lang="en-US" i="1" dirty="0"/>
              <a:t>Journal of the International Society of Sports Nutrition</a:t>
            </a:r>
            <a:r>
              <a:rPr lang="en-US" dirty="0"/>
              <a:t>, 12:20.</a:t>
            </a:r>
            <a:endParaRPr lang="es-PR" dirty="0"/>
          </a:p>
          <a:p>
            <a:r>
              <a:rPr lang="en-US" dirty="0"/>
              <a:t>World Health Organization. (2007). </a:t>
            </a:r>
            <a:r>
              <a:rPr lang="en-US" i="1" dirty="0"/>
              <a:t>Protein and Amino Acid </a:t>
            </a:r>
            <a:r>
              <a:rPr lang="en-US" i="1" dirty="0" err="1"/>
              <a:t>Requierements</a:t>
            </a:r>
            <a:r>
              <a:rPr lang="en-US" i="1" dirty="0"/>
              <a:t> in Human Nutrition.</a:t>
            </a:r>
            <a:r>
              <a:rPr lang="en-US" dirty="0"/>
              <a:t> Geneva, Switzerland: WHO Press.</a:t>
            </a:r>
            <a:endParaRPr lang="es-PR" dirty="0"/>
          </a:p>
          <a:p>
            <a:pPr marL="0" indent="0">
              <a:buNone/>
            </a:pPr>
            <a:endParaRPr lang="es-PR" dirty="0"/>
          </a:p>
          <a:p>
            <a:endParaRPr lang="es-PR" dirty="0"/>
          </a:p>
          <a:p>
            <a:endParaRPr lang="es-PR" dirty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50614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9" y="1546981"/>
            <a:ext cx="8327570" cy="4609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1229" y="6302829"/>
            <a:ext cx="5192485" cy="55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5923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610" y="1332663"/>
            <a:ext cx="4624443" cy="52327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1915" y="421179"/>
            <a:ext cx="8596668" cy="958734"/>
          </a:xfrm>
        </p:spPr>
        <p:txBody>
          <a:bodyPr>
            <a:normAutofit/>
          </a:bodyPr>
          <a:lstStyle/>
          <a:p>
            <a:pPr algn="ctr"/>
            <a:r>
              <a:rPr lang="es-PR" sz="4000" dirty="0"/>
              <a:t>Sistemas de energía</a:t>
            </a:r>
          </a:p>
        </p:txBody>
      </p:sp>
    </p:spTree>
    <p:extLst>
      <p:ext uri="{BB962C8B-B14F-4D97-AF65-F5344CB8AC3E}">
        <p14:creationId xmlns:p14="http://schemas.microsoft.com/office/powerpoint/2010/main" val="14715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59" y="402771"/>
            <a:ext cx="7648104" cy="5219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715" y="5747658"/>
            <a:ext cx="7500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References</a:t>
            </a:r>
          </a:p>
          <a:p>
            <a:r>
              <a:rPr lang="en-US" sz="1050" dirty="0"/>
              <a:t>Paoli, A., </a:t>
            </a:r>
            <a:r>
              <a:rPr lang="en-US" sz="1050" dirty="0" err="1"/>
              <a:t>Marcolin</a:t>
            </a:r>
            <a:r>
              <a:rPr lang="en-US" sz="1050" dirty="0"/>
              <a:t>, G., </a:t>
            </a:r>
            <a:r>
              <a:rPr lang="en-US" sz="1050" dirty="0" err="1"/>
              <a:t>Zonin</a:t>
            </a:r>
            <a:r>
              <a:rPr lang="en-US" sz="1050" dirty="0"/>
              <a:t>, F., </a:t>
            </a:r>
            <a:r>
              <a:rPr lang="en-US" sz="1050" dirty="0" err="1"/>
              <a:t>Neri</a:t>
            </a:r>
            <a:r>
              <a:rPr lang="en-US" sz="1050" dirty="0"/>
              <a:t>, M., </a:t>
            </a:r>
            <a:r>
              <a:rPr lang="en-US" sz="1050" dirty="0" err="1"/>
              <a:t>Sivieri</a:t>
            </a:r>
            <a:r>
              <a:rPr lang="en-US" sz="1050" dirty="0"/>
              <a:t>, A., &amp; </a:t>
            </a:r>
            <a:r>
              <a:rPr lang="en-US" sz="1050" dirty="0" err="1"/>
              <a:t>Pacelli</a:t>
            </a:r>
            <a:r>
              <a:rPr lang="en-US" sz="1050" dirty="0"/>
              <a:t>, Q. F. (2011). Exercising Fasting or Fed to Enhance Fat Loss? Influence of Food Intake on Respiratory Ratio and Excess </a:t>
            </a:r>
            <a:r>
              <a:rPr lang="en-US" sz="1050" dirty="0" err="1"/>
              <a:t>Postexercise</a:t>
            </a:r>
            <a:r>
              <a:rPr lang="en-US" sz="1050" dirty="0"/>
              <a:t> Oxygen Consumption After a Bout of Endurance Training. </a:t>
            </a:r>
            <a:r>
              <a:rPr lang="en-US" sz="1050" i="1" dirty="0"/>
              <a:t>International Journal Of Sport Nutrition &amp; Exercise Metabolism</a:t>
            </a:r>
            <a:r>
              <a:rPr lang="en-US" sz="1050" dirty="0"/>
              <a:t>, </a:t>
            </a:r>
            <a:r>
              <a:rPr lang="en-US" sz="1050" i="1" dirty="0"/>
              <a:t>21</a:t>
            </a:r>
            <a:r>
              <a:rPr lang="en-US" sz="1050" dirty="0"/>
              <a:t>(1), 48-54</a:t>
            </a:r>
          </a:p>
          <a:p>
            <a:endParaRPr lang="es-PR" sz="1400" dirty="0"/>
          </a:p>
        </p:txBody>
      </p:sp>
    </p:spTree>
    <p:extLst>
      <p:ext uri="{BB962C8B-B14F-4D97-AF65-F5344CB8AC3E}">
        <p14:creationId xmlns:p14="http://schemas.microsoft.com/office/powerpoint/2010/main" val="121123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R" sz="4000" dirty="0"/>
              <a:t>Procedimiento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9" y="1641522"/>
            <a:ext cx="8655180" cy="48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5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sz="4400" dirty="0"/>
              <a:t>Resultado</a:t>
            </a:r>
            <a:r>
              <a:rPr lang="es-PR" dirty="0"/>
              <a:t>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724" y="2313828"/>
            <a:ext cx="7380454" cy="415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3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R" sz="6000" dirty="0"/>
              <a:t>Mito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R" sz="4800" dirty="0"/>
              <a:t>Consumir alimento alto en azúcar antes de realizar algún ejercicio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82" y="4893424"/>
            <a:ext cx="2124182" cy="18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51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1528</TotalTime>
  <Words>1448</Words>
  <Application>Microsoft Office PowerPoint</Application>
  <PresentationFormat>Widescreen</PresentationFormat>
  <Paragraphs>139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Facet</vt:lpstr>
      <vt:lpstr>Nutrición y Actividad Física; Mitos y Verdades</vt:lpstr>
      <vt:lpstr>Conceptos Generales</vt:lpstr>
      <vt:lpstr>Mito 1</vt:lpstr>
      <vt:lpstr>PowerPoint Presentation</vt:lpstr>
      <vt:lpstr>Sistemas de energía</vt:lpstr>
      <vt:lpstr>PowerPoint Presentation</vt:lpstr>
      <vt:lpstr>Procedimiento</vt:lpstr>
      <vt:lpstr>Resultados</vt:lpstr>
      <vt:lpstr>Mito 2</vt:lpstr>
      <vt:lpstr>PowerPoint Presentation</vt:lpstr>
      <vt:lpstr>Resultados</vt:lpstr>
      <vt:lpstr>Mito 3</vt:lpstr>
      <vt:lpstr>PowerPoint Presentation</vt:lpstr>
      <vt:lpstr>PowerPoint Presentation</vt:lpstr>
      <vt:lpstr>Mito 4</vt:lpstr>
      <vt:lpstr>En una revisión de Journal of Sports Medicine (2014)</vt:lpstr>
      <vt:lpstr>Informe de la OMS sobre los requerimientos de proteína (2007)</vt:lpstr>
      <vt:lpstr>Revisión del Journal of the International Society of Sports Nutriton (2009)</vt:lpstr>
      <vt:lpstr>En un estudio del Journal of the International Society of Sports Nutriton (2016)</vt:lpstr>
      <vt:lpstr>Verdad…</vt:lpstr>
      <vt:lpstr>Mito 5</vt:lpstr>
      <vt:lpstr>En una revisión del American Journal of Health – System Pharmacy (2013)</vt:lpstr>
      <vt:lpstr>En un estudio del Journal of the International Scociety of Sports Nutrition (2016)</vt:lpstr>
      <vt:lpstr>Verdad…</vt:lpstr>
      <vt:lpstr>Si está así de cortao’ debe ser porque lo que hace es lo correcto, voy a seguir sus consejos (voy a ignorar todo lo que me dijo el nutricionista licenciado y el entrenador certificado).</vt:lpstr>
      <vt:lpstr>En un reporte de caso del Journal of the International Scociety of Sports Nutrition (2015)</vt:lpstr>
      <vt:lpstr>(Continuación)</vt:lpstr>
      <vt:lpstr>(Continuación)</vt:lpstr>
      <vt:lpstr>Verdad…</vt:lpstr>
      <vt:lpstr>Referencias </vt:lpstr>
      <vt:lpstr>Referencias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Nutrición y Actividad Física; Mitos y Verdades</dc:title>
  <dc:creator>Claudia Jaime</dc:creator>
  <cp:lastModifiedBy>Jorge Cosme</cp:lastModifiedBy>
  <cp:revision>51</cp:revision>
  <dcterms:created xsi:type="dcterms:W3CDTF">2016-05-04T20:17:58Z</dcterms:created>
  <dcterms:modified xsi:type="dcterms:W3CDTF">2016-05-09T13:31:24Z</dcterms:modified>
</cp:coreProperties>
</file>